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3"/>
  </p:notesMasterIdLst>
  <p:sldIdLst>
    <p:sldId id="257" r:id="rId2"/>
    <p:sldId id="260" r:id="rId3"/>
    <p:sldId id="261" r:id="rId4"/>
    <p:sldId id="273" r:id="rId5"/>
    <p:sldId id="262" r:id="rId6"/>
    <p:sldId id="263" r:id="rId7"/>
    <p:sldId id="265" r:id="rId8"/>
    <p:sldId id="266" r:id="rId9"/>
    <p:sldId id="267"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8996" autoAdjust="0"/>
  </p:normalViewPr>
  <p:slideViewPr>
    <p:cSldViewPr snapToGrid="0">
      <p:cViewPr varScale="1">
        <p:scale>
          <a:sx n="54" d="100"/>
          <a:sy n="54" d="100"/>
        </p:scale>
        <p:origin x="1434" y="60"/>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47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DE80-DFE7-466C-B02C-1FE07C442112}" type="datetimeFigureOut">
              <a:rPr lang="en-US" smtClean="0"/>
              <a:pPr/>
              <a:t>4/1/2014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9044E-68CF-43E4-80EE-29E3C246E5D7}" type="slidenum">
              <a:rPr lang="en-US" smtClean="0"/>
              <a:pPr/>
              <a:t>‹#›</a:t>
            </a:fld>
            <a:endParaRPr lang="en-US"/>
          </a:p>
        </p:txBody>
      </p:sp>
    </p:spTree>
    <p:extLst>
      <p:ext uri="{BB962C8B-B14F-4D97-AF65-F5344CB8AC3E}">
        <p14:creationId xmlns:p14="http://schemas.microsoft.com/office/powerpoint/2010/main" val="310174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1</a:t>
            </a:fld>
            <a:endParaRPr lang="en-US"/>
          </a:p>
        </p:txBody>
      </p:sp>
    </p:spTree>
    <p:extLst>
      <p:ext uri="{BB962C8B-B14F-4D97-AF65-F5344CB8AC3E}">
        <p14:creationId xmlns:p14="http://schemas.microsoft.com/office/powerpoint/2010/main" val="217877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NBL:</a:t>
            </a:r>
            <a:r>
              <a:rPr lang="en-US" sz="1200" kern="1200" dirty="0" smtClean="0">
                <a:solidFill>
                  <a:schemeClr val="tx1"/>
                </a:solidFill>
                <a:latin typeface="+mn-lt"/>
                <a:ea typeface="+mn-ea"/>
                <a:cs typeface="+mn-cs"/>
              </a:rPr>
              <a:t>  Can I vote when something is voted on by the committee?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BM:</a:t>
            </a:r>
            <a:r>
              <a:rPr lang="en-US" sz="1200" kern="1200" dirty="0" smtClean="0">
                <a:solidFill>
                  <a:schemeClr val="tx1"/>
                </a:solidFill>
                <a:latin typeface="+mn-lt"/>
                <a:ea typeface="+mn-ea"/>
                <a:cs typeface="+mn-cs"/>
              </a:rPr>
              <a:t>  You are welcome to participate as a full working </a:t>
            </a:r>
            <a:r>
              <a:rPr lang="en-US" sz="1200" kern="1200" dirty="0" smtClean="0">
                <a:solidFill>
                  <a:srgbClr val="FF0000"/>
                </a:solidFill>
                <a:latin typeface="+mn-lt"/>
                <a:ea typeface="+mn-ea"/>
                <a:cs typeface="+mn-cs"/>
              </a:rPr>
              <a:t>and</a:t>
            </a:r>
            <a:r>
              <a:rPr lang="en-US" sz="1200" kern="1200" dirty="0" smtClean="0">
                <a:solidFill>
                  <a:schemeClr val="tx1"/>
                </a:solidFill>
                <a:latin typeface="+mn-lt"/>
                <a:ea typeface="+mn-ea"/>
                <a:cs typeface="+mn-cs"/>
              </a:rPr>
              <a:t> voting member of a committee.  It’s really your call as to how involved you are as a committee member. I think that committee work is rewarding, and I’ll be surprised if you don’t want to participate fully!</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10</a:t>
            </a:fld>
            <a:endParaRPr lang="en-US"/>
          </a:p>
        </p:txBody>
      </p:sp>
    </p:spTree>
    <p:extLst>
      <p:ext uri="{BB962C8B-B14F-4D97-AF65-F5344CB8AC3E}">
        <p14:creationId xmlns:p14="http://schemas.microsoft.com/office/powerpoint/2010/main" val="317248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BM:</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Don’t be afraid to reach out to your fellow board members if you have any more questions about your new role.  Good luck and enjoy your new 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NBL: Thanks!  I look forward to starting my new role as a board liaison!</a:t>
            </a:r>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11</a:t>
            </a:fld>
            <a:endParaRPr lang="en-US"/>
          </a:p>
        </p:txBody>
      </p:sp>
    </p:spTree>
    <p:extLst>
      <p:ext uri="{BB962C8B-B14F-4D97-AF65-F5344CB8AC3E}">
        <p14:creationId xmlns:p14="http://schemas.microsoft.com/office/powerpoint/2010/main" val="48224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BM:  </a:t>
            </a:r>
            <a:r>
              <a:rPr lang="en-US" sz="1200" kern="1200" dirty="0" smtClean="0">
                <a:solidFill>
                  <a:schemeClr val="tx1"/>
                </a:solidFill>
                <a:latin typeface="+mn-lt"/>
                <a:ea typeface="+mn-ea"/>
                <a:cs typeface="+mn-cs"/>
              </a:rPr>
              <a:t>Congratulations!  I hear you’ve just been appointed as a board liaison to a committee – do you have any questions about what this means and about how you’ll function in your new role?</a:t>
            </a:r>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2</a:t>
            </a:fld>
            <a:endParaRPr lang="en-US"/>
          </a:p>
        </p:txBody>
      </p:sp>
    </p:spTree>
    <p:extLst>
      <p:ext uri="{BB962C8B-B14F-4D97-AF65-F5344CB8AC3E}">
        <p14:creationId xmlns:p14="http://schemas.microsoft.com/office/powerpoint/2010/main" val="394982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r>
              <a:rPr lang="en-US" sz="1200" b="1" dirty="0" smtClean="0">
                <a:latin typeface="Times New Roman"/>
                <a:ea typeface="SimSun"/>
              </a:rPr>
              <a:t>NBL:  </a:t>
            </a:r>
            <a:r>
              <a:rPr lang="en-US" sz="1200" dirty="0" smtClean="0">
                <a:latin typeface="Times New Roman"/>
                <a:ea typeface="SimSun"/>
              </a:rPr>
              <a:t>Yes, I do!  Where do I begin in this new role as a board liaison?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BM:</a:t>
            </a:r>
            <a:r>
              <a:rPr lang="en-US" sz="1200" kern="1200" dirty="0" smtClean="0">
                <a:solidFill>
                  <a:schemeClr val="tx1"/>
                </a:solidFill>
                <a:latin typeface="+mn-lt"/>
                <a:ea typeface="+mn-ea"/>
                <a:cs typeface="+mn-cs"/>
              </a:rPr>
              <a:t>  As the new board liaison, you are going to be the conduit of communication from the committee to the Board and from the Board back to the committee.  The first step in being successful in this role is getting to know and developing a working relationship with your committee chair.  You’ll want to talk regularly, but especially leading up to the spring and fall face-to-face meetings.  You’ll need to know what the chair has planned for those meetings and find out how you can assist him or her with preparations leading up to the meeting or at the meeting itself.</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3</a:t>
            </a:fld>
            <a:endParaRPr lang="en-US"/>
          </a:p>
        </p:txBody>
      </p:sp>
    </p:spTree>
    <p:extLst>
      <p:ext uri="{BB962C8B-B14F-4D97-AF65-F5344CB8AC3E}">
        <p14:creationId xmlns:p14="http://schemas.microsoft.com/office/powerpoint/2010/main" val="375553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NBL:</a:t>
            </a:r>
            <a:r>
              <a:rPr lang="en-US" sz="1200" kern="1200" dirty="0" smtClean="0">
                <a:solidFill>
                  <a:schemeClr val="tx1"/>
                </a:solidFill>
                <a:latin typeface="+mn-lt"/>
                <a:ea typeface="+mn-ea"/>
                <a:cs typeface="+mn-cs"/>
              </a:rPr>
              <a:t>  If I’m to be a “conduit of communication,” what kinds of things will I be relaying to the Board from the committee, or from the Board back to the committee?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BM:</a:t>
            </a:r>
            <a:r>
              <a:rPr lang="en-US" sz="1200" kern="1200" dirty="0" smtClean="0">
                <a:solidFill>
                  <a:schemeClr val="tx1"/>
                </a:solidFill>
                <a:latin typeface="+mn-lt"/>
                <a:ea typeface="+mn-ea"/>
                <a:cs typeface="+mn-cs"/>
              </a:rPr>
              <a:t>  Basically, any activity that the committee is undertaking should be considered as to whether or not the Board needs to be aware of it.  One example would be proposals from the committee – you will present, or help the chair present, committee proposals to the Board.  You’ll help the committee with preparation of proposals if they need this type of assistance, and then get feedback from the Board back to the committee once the Board has seen a proposal.  You’ll want to be sure to understand what the committee has submitted so that you can answer any questions from the Board.</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4</a:t>
            </a:fld>
            <a:endParaRPr lang="en-US"/>
          </a:p>
        </p:txBody>
      </p:sp>
    </p:spTree>
    <p:extLst>
      <p:ext uri="{BB962C8B-B14F-4D97-AF65-F5344CB8AC3E}">
        <p14:creationId xmlns:p14="http://schemas.microsoft.com/office/powerpoint/2010/main" val="205310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NBL:  </a:t>
            </a:r>
            <a:r>
              <a:rPr lang="en-US" sz="1200" kern="1200" dirty="0" smtClean="0">
                <a:solidFill>
                  <a:schemeClr val="tx1"/>
                </a:solidFill>
                <a:latin typeface="+mn-lt"/>
                <a:ea typeface="+mn-ea"/>
                <a:cs typeface="+mn-cs"/>
              </a:rPr>
              <a:t>Are there any written materials I </a:t>
            </a:r>
            <a:r>
              <a:rPr lang="en-US" sz="1200" kern="1200" dirty="0" smtClean="0">
                <a:solidFill>
                  <a:srgbClr val="FF0000"/>
                </a:solidFill>
                <a:latin typeface="+mn-lt"/>
                <a:ea typeface="+mn-ea"/>
                <a:cs typeface="+mn-cs"/>
              </a:rPr>
              <a:t>could</a:t>
            </a:r>
            <a:r>
              <a:rPr lang="en-US" sz="1200" kern="1200" dirty="0" smtClean="0">
                <a:solidFill>
                  <a:schemeClr val="tx1"/>
                </a:solidFill>
                <a:latin typeface="+mn-lt"/>
                <a:ea typeface="+mn-ea"/>
                <a:cs typeface="+mn-cs"/>
              </a:rPr>
              <a:t> read to help me prepare for this role?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BM:  </a:t>
            </a:r>
            <a:r>
              <a:rPr lang="en-US" sz="1200" kern="1200" dirty="0" smtClean="0">
                <a:solidFill>
                  <a:schemeClr val="tx1"/>
                </a:solidFill>
                <a:latin typeface="+mn-lt"/>
                <a:ea typeface="+mn-ea"/>
                <a:cs typeface="+mn-cs"/>
              </a:rPr>
              <a:t>Yes, you can read the committee standard practices so you understand how the committee functions, and also the SCHC by-laws.  These two documents will help you assist the committee with SCHC policy matters.</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5</a:t>
            </a:fld>
            <a:endParaRPr lang="en-US"/>
          </a:p>
        </p:txBody>
      </p:sp>
    </p:spTree>
    <p:extLst>
      <p:ext uri="{BB962C8B-B14F-4D97-AF65-F5344CB8AC3E}">
        <p14:creationId xmlns:p14="http://schemas.microsoft.com/office/powerpoint/2010/main" val="162712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NBL:</a:t>
            </a:r>
            <a:r>
              <a:rPr lang="en-US" sz="1200" kern="1200" dirty="0" smtClean="0">
                <a:solidFill>
                  <a:schemeClr val="tx1"/>
                </a:solidFill>
                <a:latin typeface="+mn-lt"/>
                <a:ea typeface="+mn-ea"/>
                <a:cs typeface="+mn-cs"/>
              </a:rPr>
              <a:t>  What if the chair of the committee is not very experienced, or if we get a new chair?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BM:</a:t>
            </a:r>
            <a:r>
              <a:rPr lang="en-US" sz="1200" kern="1200" dirty="0" smtClean="0">
                <a:solidFill>
                  <a:schemeClr val="tx1"/>
                </a:solidFill>
                <a:latin typeface="+mn-lt"/>
                <a:ea typeface="+mn-ea"/>
                <a:cs typeface="+mn-cs"/>
              </a:rPr>
              <a:t>  When a new chair is appointed, or if the current chair needs some help, you should plan on mentoring the chair in his or her responsibilities.  Certainly, you’ll want to make sure the chair has copies of the standard practices and the society by-laws and has a clear understanding of the expectations of a committee chair.  If the chair of your committee is not meeting the expectations of the Board, it will be your role to help that person understand the role better.</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6</a:t>
            </a:fld>
            <a:endParaRPr lang="en-US"/>
          </a:p>
        </p:txBody>
      </p:sp>
    </p:spTree>
    <p:extLst>
      <p:ext uri="{BB962C8B-B14F-4D97-AF65-F5344CB8AC3E}">
        <p14:creationId xmlns:p14="http://schemas.microsoft.com/office/powerpoint/2010/main" val="178311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NBL:</a:t>
            </a:r>
            <a:r>
              <a:rPr lang="en-US" sz="1200" kern="1200" dirty="0" smtClean="0">
                <a:solidFill>
                  <a:schemeClr val="tx1"/>
                </a:solidFill>
                <a:latin typeface="+mn-lt"/>
                <a:ea typeface="+mn-ea"/>
                <a:cs typeface="+mn-cs"/>
              </a:rPr>
              <a:t>  What if the Board has concerns about the job the committee is doing?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BM:</a:t>
            </a:r>
            <a:r>
              <a:rPr lang="en-US" sz="1200" kern="1200" dirty="0" smtClean="0">
                <a:solidFill>
                  <a:schemeClr val="tx1"/>
                </a:solidFill>
                <a:latin typeface="+mn-lt"/>
                <a:ea typeface="+mn-ea"/>
                <a:cs typeface="+mn-cs"/>
              </a:rPr>
              <a:t>  You will be the one to make recommendations to enhance the functioning of the committee.  You won’t be alone!  You can always come to the Board for direction with improving the performance of your committee!  If there are problems with the way the committee is functioning, you should make sure that the society president is aware of any such problems.</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7</a:t>
            </a:fld>
            <a:endParaRPr lang="en-US"/>
          </a:p>
        </p:txBody>
      </p:sp>
    </p:spTree>
    <p:extLst>
      <p:ext uri="{BB962C8B-B14F-4D97-AF65-F5344CB8AC3E}">
        <p14:creationId xmlns:p14="http://schemas.microsoft.com/office/powerpoint/2010/main" val="370507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NBL:</a:t>
            </a:r>
            <a:r>
              <a:rPr lang="en-US" sz="1200" kern="1200" dirty="0" smtClean="0">
                <a:solidFill>
                  <a:schemeClr val="tx1"/>
                </a:solidFill>
                <a:latin typeface="+mn-lt"/>
                <a:ea typeface="+mn-ea"/>
                <a:cs typeface="+mn-cs"/>
              </a:rPr>
              <a:t>  What if I can’t make it to all of the committee meetings?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BM:</a:t>
            </a:r>
            <a:r>
              <a:rPr lang="en-US" sz="1200" kern="1200" dirty="0" smtClean="0">
                <a:solidFill>
                  <a:schemeClr val="tx1"/>
                </a:solidFill>
                <a:latin typeface="+mn-lt"/>
                <a:ea typeface="+mn-ea"/>
                <a:cs typeface="+mn-cs"/>
              </a:rPr>
              <a:t>  It’s pretty important that the liaison attend the committee meetings.  An occasional missed meeting is not the end of the world, but be sure to check in with the committee chair before and after the meeting to stay on top of the committee’s activities and to find out whether there is anything specific that needs to be communicated to the Board.</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8</a:t>
            </a:fld>
            <a:endParaRPr lang="en-US"/>
          </a:p>
        </p:txBody>
      </p:sp>
    </p:spTree>
    <p:extLst>
      <p:ext uri="{BB962C8B-B14F-4D97-AF65-F5344CB8AC3E}">
        <p14:creationId xmlns:p14="http://schemas.microsoft.com/office/powerpoint/2010/main" val="163224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NBL:</a:t>
            </a:r>
            <a:r>
              <a:rPr lang="en-US" sz="1200" kern="1200" dirty="0" smtClean="0">
                <a:solidFill>
                  <a:schemeClr val="tx1"/>
                </a:solidFill>
                <a:latin typeface="+mn-lt"/>
                <a:ea typeface="+mn-ea"/>
                <a:cs typeface="+mn-cs"/>
              </a:rPr>
              <a:t>  Will I be expected to report in at all Board meetings?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BM:</a:t>
            </a:r>
            <a:r>
              <a:rPr lang="en-US" sz="1200" kern="1200" dirty="0" smtClean="0">
                <a:solidFill>
                  <a:schemeClr val="tx1"/>
                </a:solidFill>
                <a:latin typeface="+mn-lt"/>
                <a:ea typeface="+mn-ea"/>
                <a:cs typeface="+mn-cs"/>
              </a:rPr>
              <a:t>  That is really up to you and the Board chair.  Some committees may need to have a standing report on the Board agenda.  Others may only wish to report in at occasional meetings as the need arises.  Just make sure that important committee news and activities, and committee proposals, get reported to the Board.</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9</a:t>
            </a:fld>
            <a:endParaRPr lang="en-US"/>
          </a:p>
        </p:txBody>
      </p:sp>
    </p:spTree>
    <p:extLst>
      <p:ext uri="{BB962C8B-B14F-4D97-AF65-F5344CB8AC3E}">
        <p14:creationId xmlns:p14="http://schemas.microsoft.com/office/powerpoint/2010/main" val="61136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ED660CF-7709-42AE-AF56-41B03ED8F7CE}" type="datetime1">
              <a:rPr lang="en-US" smtClean="0"/>
              <a:pPr/>
              <a:t>4/1/2014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Prepared January 2014</a:t>
            </a:r>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11910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B7516-045C-4195-AA11-794452A9997D}" type="datetime1">
              <a:rPr lang="en-US" smtClean="0"/>
              <a:pPr/>
              <a:t>4/1/2014</a:t>
            </a:fld>
            <a:endParaRPr lang="en-US"/>
          </a:p>
        </p:txBody>
      </p:sp>
      <p:sp>
        <p:nvSpPr>
          <p:cNvPr id="6" name="Footer Placeholder 5"/>
          <p:cNvSpPr>
            <a:spLocks noGrp="1"/>
          </p:cNvSpPr>
          <p:nvPr>
            <p:ph type="ftr" sz="quarter" idx="11"/>
          </p:nvPr>
        </p:nvSpPr>
        <p:spPr/>
        <p:txBody>
          <a:bodyPr/>
          <a:lstStyle/>
          <a:p>
            <a:r>
              <a:rPr lang="en-US" smtClean="0"/>
              <a:t>Prepared January 2014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10444712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B7516-045C-4195-AA11-794452A9997D}"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09880926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B7516-045C-4195-AA11-794452A9997D}"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86138784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B7516-045C-4195-AA11-794452A9997D}"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45810273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06B7516-045C-4195-AA11-794452A9997D}" type="datetime1">
              <a:rPr lang="en-US" smtClean="0"/>
              <a:pPr/>
              <a:t>4/1/2014</a:t>
            </a:fld>
            <a:endParaRPr lang="en-US"/>
          </a:p>
        </p:txBody>
      </p:sp>
      <p:sp>
        <p:nvSpPr>
          <p:cNvPr id="8" name="Footer Placeholder 7"/>
          <p:cNvSpPr>
            <a:spLocks noGrp="1"/>
          </p:cNvSpPr>
          <p:nvPr>
            <p:ph type="ftr" sz="quarter" idx="11"/>
          </p:nvPr>
        </p:nvSpPr>
        <p:spPr/>
        <p:txBody>
          <a:bodyPr/>
          <a:lstStyle/>
          <a:p>
            <a:r>
              <a:rPr lang="en-US" smtClean="0"/>
              <a:t>Prepared January 2014</a:t>
            </a:r>
            <a:endParaRPr lang="en-US"/>
          </a:p>
        </p:txBody>
      </p:sp>
      <p:sp>
        <p:nvSpPr>
          <p:cNvPr id="9" name="Slide Number Placeholder 8"/>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2446617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06B7516-045C-4195-AA11-794452A9997D}" type="datetime1">
              <a:rPr lang="en-US" smtClean="0"/>
              <a:pPr/>
              <a:t>4/1/2014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smtClean="0"/>
              <a:t>Prepared January 2014</a:t>
            </a:r>
            <a:endParaRPr lang="en-US"/>
          </a:p>
        </p:txBody>
      </p:sp>
      <p:sp>
        <p:nvSpPr>
          <p:cNvPr id="9" name="Slide Number Placeholder 8"/>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56609420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F6BC7B3-1573-4910-8DD4-56F8043530E3}"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971152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45C47D-F69D-4F03-9846-A3861517D61B}"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37822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1FE8AD-0BC5-4C79-B4F0-420BDD1A5E54}"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51316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6CE27-ED8D-48A3-BD37-BE154B29485E}"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03343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C254DE-1BE3-4EEF-8042-F01061D8CD29}" type="datetime1">
              <a:rPr lang="en-US" smtClean="0"/>
              <a:pPr/>
              <a:t>4/1/2014</a:t>
            </a:fld>
            <a:endParaRPr lang="en-US"/>
          </a:p>
        </p:txBody>
      </p:sp>
      <p:sp>
        <p:nvSpPr>
          <p:cNvPr id="6" name="Footer Placeholder 5"/>
          <p:cNvSpPr>
            <a:spLocks noGrp="1"/>
          </p:cNvSpPr>
          <p:nvPr>
            <p:ph type="ftr" sz="quarter" idx="11"/>
          </p:nvPr>
        </p:nvSpPr>
        <p:spPr/>
        <p:txBody>
          <a:bodyPr/>
          <a:lstStyle/>
          <a:p>
            <a:r>
              <a:rPr lang="en-US" smtClean="0"/>
              <a:t>Prepared January 2014</a:t>
            </a:r>
            <a:endParaRPr lang="en-US"/>
          </a:p>
        </p:txBody>
      </p:sp>
      <p:sp>
        <p:nvSpPr>
          <p:cNvPr id="7" name="Slide Number Placeholder 6"/>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29213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2FD4A8-5FB8-4795-BBBE-44AD91315940}" type="datetime1">
              <a:rPr lang="en-US" smtClean="0"/>
              <a:pPr/>
              <a:t>4/1/2014</a:t>
            </a:fld>
            <a:endParaRPr lang="en-US"/>
          </a:p>
        </p:txBody>
      </p:sp>
      <p:sp>
        <p:nvSpPr>
          <p:cNvPr id="8" name="Footer Placeholder 7"/>
          <p:cNvSpPr>
            <a:spLocks noGrp="1"/>
          </p:cNvSpPr>
          <p:nvPr>
            <p:ph type="ftr" sz="quarter" idx="11"/>
          </p:nvPr>
        </p:nvSpPr>
        <p:spPr/>
        <p:txBody>
          <a:bodyPr/>
          <a:lstStyle/>
          <a:p>
            <a:r>
              <a:rPr lang="en-US" smtClean="0"/>
              <a:t>Prepared January 2014</a:t>
            </a:r>
            <a:endParaRPr lang="en-US"/>
          </a:p>
        </p:txBody>
      </p:sp>
      <p:sp>
        <p:nvSpPr>
          <p:cNvPr id="9" name="Slide Number Placeholder 8"/>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77796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6EFD3A-1AB1-402E-9C5F-7CFA333CDD43}" type="datetime1">
              <a:rPr lang="en-US" smtClean="0"/>
              <a:pPr/>
              <a:t>4/1/2014</a:t>
            </a:fld>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57913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FC1A5-7557-416F-9A4A-0A0561B2135A}" type="datetime1">
              <a:rPr lang="en-US" smtClean="0"/>
              <a:pPr/>
              <a:t>4/1/2014</a:t>
            </a:fld>
            <a:endParaRPr lang="en-US"/>
          </a:p>
        </p:txBody>
      </p:sp>
      <p:sp>
        <p:nvSpPr>
          <p:cNvPr id="3" name="Footer Placeholder 2"/>
          <p:cNvSpPr>
            <a:spLocks noGrp="1"/>
          </p:cNvSpPr>
          <p:nvPr>
            <p:ph type="ftr" sz="quarter" idx="11"/>
          </p:nvPr>
        </p:nvSpPr>
        <p:spPr/>
        <p:txBody>
          <a:bodyPr/>
          <a:lstStyle/>
          <a:p>
            <a:r>
              <a:rPr lang="en-US" smtClean="0"/>
              <a:t>Prepared January 2014</a:t>
            </a:r>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01247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74742-0685-44C1-AB78-0C5B1B8E74CE}" type="datetime1">
              <a:rPr lang="en-US" smtClean="0"/>
              <a:pPr/>
              <a:t>4/1/2014</a:t>
            </a:fld>
            <a:endParaRPr lang="en-US"/>
          </a:p>
        </p:txBody>
      </p:sp>
      <p:sp>
        <p:nvSpPr>
          <p:cNvPr id="6" name="Footer Placeholder 5"/>
          <p:cNvSpPr>
            <a:spLocks noGrp="1"/>
          </p:cNvSpPr>
          <p:nvPr>
            <p:ph type="ftr" sz="quarter" idx="11"/>
          </p:nvPr>
        </p:nvSpPr>
        <p:spPr/>
        <p:txBody>
          <a:bodyPr/>
          <a:lstStyle/>
          <a:p>
            <a:r>
              <a:rPr lang="en-US" smtClean="0"/>
              <a:t>Prepared January 2014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4217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E76B9-005F-4F54-979C-C16842B828B8}" type="datetime1">
              <a:rPr lang="en-US" smtClean="0"/>
              <a:pPr/>
              <a:t>4/1/2014</a:t>
            </a:fld>
            <a:endParaRPr lang="en-US"/>
          </a:p>
        </p:txBody>
      </p:sp>
      <p:sp>
        <p:nvSpPr>
          <p:cNvPr id="6" name="Footer Placeholder 5"/>
          <p:cNvSpPr>
            <a:spLocks noGrp="1"/>
          </p:cNvSpPr>
          <p:nvPr>
            <p:ph type="ftr" sz="quarter" idx="11"/>
          </p:nvPr>
        </p:nvSpPr>
        <p:spPr/>
        <p:txBody>
          <a:bodyPr/>
          <a:lstStyle/>
          <a:p>
            <a:r>
              <a:rPr lang="en-US" smtClean="0"/>
              <a:t>Prepared January 2014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49612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06B7516-045C-4195-AA11-794452A9997D}" type="datetime1">
              <a:rPr lang="en-US" smtClean="0"/>
              <a:pPr/>
              <a:t>4/1/2014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Prepared January 2014</a:t>
            </a:r>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572FF0E-D195-4C87-AC54-0EE415E8C927}" type="slidenum">
              <a:rPr lang="en-US" smtClean="0"/>
              <a:pPr/>
              <a:t>‹#›</a:t>
            </a:fld>
            <a:endParaRPr lang="en-US"/>
          </a:p>
        </p:txBody>
      </p:sp>
    </p:spTree>
    <p:extLst>
      <p:ext uri="{BB962C8B-B14F-4D97-AF65-F5344CB8AC3E}">
        <p14:creationId xmlns:p14="http://schemas.microsoft.com/office/powerpoint/2010/main" val="14703684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Clarifying Roles of Leaders -</a:t>
            </a:r>
            <a:br>
              <a:rPr lang="en-US" dirty="0" smtClean="0"/>
            </a:br>
            <a:r>
              <a:rPr lang="en-US" dirty="0" smtClean="0"/>
              <a:t>Board Liaisons</a:t>
            </a:r>
            <a:endParaRPr lang="en-US" dirty="0"/>
          </a:p>
        </p:txBody>
      </p:sp>
      <p:sp>
        <p:nvSpPr>
          <p:cNvPr id="3" name="Subtitle 2"/>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6" name="Slide Number Placeholder 5"/>
          <p:cNvSpPr>
            <a:spLocks noGrp="1"/>
          </p:cNvSpPr>
          <p:nvPr>
            <p:ph type="sldNum" sz="quarter" idx="12"/>
          </p:nvPr>
        </p:nvSpPr>
        <p:spPr/>
        <p:txBody>
          <a:bodyPr/>
          <a:lstStyle/>
          <a:p>
            <a:fld id="{E572FF0E-D195-4C87-AC54-0EE415E8C927}" type="slidenum">
              <a:rPr lang="en-US" smtClean="0"/>
              <a:pPr/>
              <a:t>1</a:t>
            </a:fld>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1918" y="2433188"/>
            <a:ext cx="1428750" cy="1428750"/>
          </a:xfrm>
          <a:prstGeom prst="rect">
            <a:avLst/>
          </a:prstGeom>
        </p:spPr>
      </p:pic>
      <p:pic>
        <p:nvPicPr>
          <p:cNvPr id="7" name="02 Introducti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28038" y="5032132"/>
            <a:ext cx="812800" cy="812800"/>
          </a:xfrm>
          <a:prstGeom prst="rect">
            <a:avLst/>
          </a:prstGeom>
        </p:spPr>
      </p:pic>
    </p:spTree>
    <p:extLst>
      <p:ext uri="{BB962C8B-B14F-4D97-AF65-F5344CB8AC3E}">
        <p14:creationId xmlns:p14="http://schemas.microsoft.com/office/powerpoint/2010/main" val="1966314385"/>
      </p:ext>
    </p:extLst>
  </p:cSld>
  <p:clrMapOvr>
    <a:masterClrMapping/>
  </p:clrMapOvr>
  <mc:AlternateContent xmlns:mc="http://schemas.openxmlformats.org/markup-compatibility/2006" xmlns:p14="http://schemas.microsoft.com/office/powerpoint/2010/main">
    <mc:Choice Requires="p14">
      <p:transition spd="slow" p14:dur="2000" advClick="0" advTm="7300"/>
    </mc:Choice>
    <mc:Fallback xmlns="">
      <p:transition xmlns:p14="http://schemas.microsoft.com/office/powerpoint/2010/main" spd="slow" advClick="0" advTm="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Can I vote when something is voted on by the committee?</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10</a:t>
            </a:fld>
            <a:endParaRPr lang="en-US"/>
          </a:p>
        </p:txBody>
      </p:sp>
      <p:pic>
        <p:nvPicPr>
          <p:cNvPr id="6" name="10 Vot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79668" y="4766722"/>
            <a:ext cx="812800" cy="812800"/>
          </a:xfrm>
          <a:prstGeom prst="rect">
            <a:avLst/>
          </a:prstGeom>
        </p:spPr>
      </p:pic>
    </p:spTree>
    <p:extLst>
      <p:ext uri="{BB962C8B-B14F-4D97-AF65-F5344CB8AC3E}">
        <p14:creationId xmlns:p14="http://schemas.microsoft.com/office/powerpoint/2010/main" val="721741932"/>
      </p:ext>
    </p:extLst>
  </p:cSld>
  <p:clrMapOvr>
    <a:masterClrMapping/>
  </p:clrMapOvr>
  <mc:AlternateContent xmlns:mc="http://schemas.openxmlformats.org/markup-compatibility/2006" xmlns:p14="http://schemas.microsoft.com/office/powerpoint/2010/main">
    <mc:Choice Requires="p14">
      <p:transition spd="slow" p14:dur="1500" advClick="0" advTm="26000">
        <p:split orient="vert"/>
      </p:transition>
    </mc:Choice>
    <mc:Fallback xmlns="">
      <p:transition xmlns:p14="http://schemas.microsoft.com/office/powerpoint/2010/main" spd="slow" advClick="0" advTm="2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and good luck!!!</a:t>
            </a:r>
            <a:endParaRPr lang="en-US" dirty="0"/>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11</a:t>
            </a:fld>
            <a:endParaRPr lang="en-US"/>
          </a:p>
        </p:txBody>
      </p:sp>
      <p:pic>
        <p:nvPicPr>
          <p:cNvPr id="3" name="11 Congratulation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71176" y="5145878"/>
            <a:ext cx="812800" cy="812800"/>
          </a:xfrm>
          <a:prstGeom prst="rect">
            <a:avLst/>
          </a:prstGeom>
        </p:spPr>
      </p:pic>
    </p:spTree>
    <p:extLst>
      <p:ext uri="{BB962C8B-B14F-4D97-AF65-F5344CB8AC3E}">
        <p14:creationId xmlns:p14="http://schemas.microsoft.com/office/powerpoint/2010/main" val="2575135313"/>
      </p:ext>
    </p:extLst>
  </p:cSld>
  <p:clrMapOvr>
    <a:masterClrMapping/>
  </p:clrMapOvr>
  <mc:AlternateContent xmlns:mc="http://schemas.openxmlformats.org/markup-compatibility/2006" xmlns:p14="http://schemas.microsoft.com/office/powerpoint/2010/main">
    <mc:Choice Requires="p14">
      <p:transition spd="slow" p14:dur="1500" advClick="0" advTm="20000">
        <p:split orient="vert"/>
      </p:transition>
    </mc:Choice>
    <mc:Fallback xmlns="">
      <p:transition xmlns:p14="http://schemas.microsoft.com/office/powerpoint/2010/main" spd="slow" advClick="0" advTm="2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2</a:t>
            </a:fld>
            <a:endParaRPr lang="en-US"/>
          </a:p>
        </p:txBody>
      </p:sp>
    </p:spTree>
    <p:extLst>
      <p:ext uri="{BB962C8B-B14F-4D97-AF65-F5344CB8AC3E}">
        <p14:creationId xmlns:p14="http://schemas.microsoft.com/office/powerpoint/2010/main" val="2725829383"/>
      </p:ext>
    </p:extLst>
  </p:cSld>
  <p:clrMapOvr>
    <a:masterClrMapping/>
  </p:clrMapOvr>
  <mc:AlternateContent xmlns:mc="http://schemas.openxmlformats.org/markup-compatibility/2006" xmlns:p14="http://schemas.microsoft.com/office/powerpoint/2010/main">
    <mc:Choice Requires="p14">
      <p:transition spd="slow" p14:dur="1500" advClick="0" advTm="6500">
        <p:split orient="vert"/>
      </p:transition>
    </mc:Choice>
    <mc:Fallback xmlns="">
      <p:transition xmlns:p14="http://schemas.microsoft.com/office/powerpoint/2010/main" spd="slow" advClick="0" advTm="65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What </a:t>
            </a:r>
            <a:r>
              <a:rPr lang="en-US" dirty="0" smtClean="0"/>
              <a:t>does a board liaison actually do?</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3</a:t>
            </a:fld>
            <a:endParaRPr lang="en-US"/>
          </a:p>
        </p:txBody>
      </p:sp>
      <p:pic>
        <p:nvPicPr>
          <p:cNvPr id="6" name="03 Begin ro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41760" y="5145878"/>
            <a:ext cx="812800" cy="812800"/>
          </a:xfrm>
          <a:prstGeom prst="rect">
            <a:avLst/>
          </a:prstGeom>
        </p:spPr>
      </p:pic>
    </p:spTree>
    <p:extLst>
      <p:ext uri="{BB962C8B-B14F-4D97-AF65-F5344CB8AC3E}">
        <p14:creationId xmlns:p14="http://schemas.microsoft.com/office/powerpoint/2010/main" val="656462738"/>
      </p:ext>
    </p:extLst>
  </p:cSld>
  <p:clrMapOvr>
    <a:masterClrMapping/>
  </p:clrMapOvr>
  <mc:AlternateContent xmlns:mc="http://schemas.openxmlformats.org/markup-compatibility/2006" xmlns:p14="http://schemas.microsoft.com/office/powerpoint/2010/main">
    <mc:Choice Requires="p14">
      <p:transition spd="slow" p14:dur="1500" advClick="0" advTm="47000">
        <p:split orient="vert"/>
      </p:transition>
    </mc:Choice>
    <mc:Fallback xmlns="">
      <p:transition xmlns:p14="http://schemas.microsoft.com/office/powerpoint/2010/main" spd="slow" advClick="0" advTm="4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4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 a “conduit of communication” what will I be communicating?</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4</a:t>
            </a:fld>
            <a:endParaRPr lang="en-US"/>
          </a:p>
        </p:txBody>
      </p:sp>
      <p:pic>
        <p:nvPicPr>
          <p:cNvPr id="6" name="04 Condui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33269" y="5126920"/>
            <a:ext cx="812800" cy="812800"/>
          </a:xfrm>
          <a:prstGeom prst="rect">
            <a:avLst/>
          </a:prstGeom>
        </p:spPr>
      </p:pic>
    </p:spTree>
    <p:extLst>
      <p:ext uri="{BB962C8B-B14F-4D97-AF65-F5344CB8AC3E}">
        <p14:creationId xmlns:p14="http://schemas.microsoft.com/office/powerpoint/2010/main" val="656462738"/>
      </p:ext>
    </p:extLst>
  </p:cSld>
  <p:clrMapOvr>
    <a:masterClrMapping/>
  </p:clrMapOvr>
  <mc:AlternateContent xmlns:mc="http://schemas.openxmlformats.org/markup-compatibility/2006" xmlns:p14="http://schemas.microsoft.com/office/powerpoint/2010/main">
    <mc:Choice Requires="p14">
      <p:transition spd="slow" p14:dur="1500" advClick="0" advTm="50000">
        <p:split orient="vert"/>
      </p:transition>
    </mc:Choice>
    <mc:Fallback xmlns="">
      <p:transition xmlns:p14="http://schemas.microsoft.com/office/powerpoint/2010/main" spd="slow" advClick="0" advTm="5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9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 there anything I need to read to help me prepare for this role?</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5</a:t>
            </a:fld>
            <a:endParaRPr lang="en-US"/>
          </a:p>
        </p:txBody>
      </p:sp>
      <p:pic>
        <p:nvPicPr>
          <p:cNvPr id="6" name="05 Writte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71176" y="4956300"/>
            <a:ext cx="812800" cy="812800"/>
          </a:xfrm>
          <a:prstGeom prst="rect">
            <a:avLst/>
          </a:prstGeom>
        </p:spPr>
      </p:pic>
    </p:spTree>
    <p:extLst>
      <p:ext uri="{BB962C8B-B14F-4D97-AF65-F5344CB8AC3E}">
        <p14:creationId xmlns:p14="http://schemas.microsoft.com/office/powerpoint/2010/main" val="264564829"/>
      </p:ext>
    </p:extLst>
  </p:cSld>
  <p:clrMapOvr>
    <a:masterClrMapping/>
  </p:clrMapOvr>
  <mc:AlternateContent xmlns:mc="http://schemas.openxmlformats.org/markup-compatibility/2006" xmlns:p14="http://schemas.microsoft.com/office/powerpoint/2010/main">
    <mc:Choice Requires="p14">
      <p:transition spd="slow" p14:dur="1500" advClick="0" advTm="23000">
        <p:split orient="vert"/>
      </p:transition>
    </mc:Choice>
    <mc:Fallback xmlns="">
      <p:transition xmlns:p14="http://schemas.microsoft.com/office/powerpoint/2010/main" spd="slow" advClick="0" advTm="2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if the committee chair is not very experienced, or if we get a new chair?</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6</a:t>
            </a:fld>
            <a:endParaRPr lang="en-US"/>
          </a:p>
        </p:txBody>
      </p:sp>
      <p:pic>
        <p:nvPicPr>
          <p:cNvPr id="6" name="06 Experience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43731" y="4880468"/>
            <a:ext cx="812800" cy="812800"/>
          </a:xfrm>
          <a:prstGeom prst="rect">
            <a:avLst/>
          </a:prstGeom>
        </p:spPr>
      </p:pic>
    </p:spTree>
    <p:extLst>
      <p:ext uri="{BB962C8B-B14F-4D97-AF65-F5344CB8AC3E}">
        <p14:creationId xmlns:p14="http://schemas.microsoft.com/office/powerpoint/2010/main" val="1096767913"/>
      </p:ext>
    </p:extLst>
  </p:cSld>
  <p:clrMapOvr>
    <a:masterClrMapping/>
  </p:clrMapOvr>
  <mc:AlternateContent xmlns:mc="http://schemas.openxmlformats.org/markup-compatibility/2006" xmlns:p14="http://schemas.microsoft.com/office/powerpoint/2010/main">
    <mc:Choice Requires="p14">
      <p:transition spd="slow" p14:dur="1500" advClick="0" advTm="44000">
        <p:split orient="vert"/>
      </p:transition>
    </mc:Choice>
    <mc:Fallback xmlns="">
      <p:transition xmlns:p14="http://schemas.microsoft.com/office/powerpoint/2010/main" spd="slow" advClick="0" advTm="4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7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if the Board has concerns about the job the committee is doing? </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7</a:t>
            </a:fld>
            <a:endParaRPr lang="en-US"/>
          </a:p>
        </p:txBody>
      </p:sp>
      <p:pic>
        <p:nvPicPr>
          <p:cNvPr id="6" name="07 Concern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19547" y="4956300"/>
            <a:ext cx="812800" cy="812800"/>
          </a:xfrm>
          <a:prstGeom prst="rect">
            <a:avLst/>
          </a:prstGeom>
        </p:spPr>
      </p:pic>
    </p:spTree>
    <p:extLst>
      <p:ext uri="{BB962C8B-B14F-4D97-AF65-F5344CB8AC3E}">
        <p14:creationId xmlns:p14="http://schemas.microsoft.com/office/powerpoint/2010/main" val="3393909378"/>
      </p:ext>
    </p:extLst>
  </p:cSld>
  <p:clrMapOvr>
    <a:masterClrMapping/>
  </p:clrMapOvr>
  <mc:AlternateContent xmlns:mc="http://schemas.openxmlformats.org/markup-compatibility/2006" xmlns:p14="http://schemas.microsoft.com/office/powerpoint/2010/main">
    <mc:Choice Requires="p14">
      <p:transition spd="slow" p14:dur="1500" advClick="0" advTm="33000">
        <p:split orient="vert"/>
      </p:transition>
    </mc:Choice>
    <mc:Fallback xmlns="">
      <p:transition xmlns:p14="http://schemas.microsoft.com/office/powerpoint/2010/main" spd="slow" advClick="0" advTm="3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if I can’t make it to all of the committee meetings?</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8</a:t>
            </a:fld>
            <a:endParaRPr lang="en-US"/>
          </a:p>
        </p:txBody>
      </p:sp>
      <p:pic>
        <p:nvPicPr>
          <p:cNvPr id="6" name="08 Meeting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60714" y="4994216"/>
            <a:ext cx="812800" cy="812800"/>
          </a:xfrm>
          <a:prstGeom prst="rect">
            <a:avLst/>
          </a:prstGeom>
        </p:spPr>
      </p:pic>
    </p:spTree>
    <p:extLst>
      <p:ext uri="{BB962C8B-B14F-4D97-AF65-F5344CB8AC3E}">
        <p14:creationId xmlns:p14="http://schemas.microsoft.com/office/powerpoint/2010/main" val="3496491611"/>
      </p:ext>
    </p:extLst>
  </p:cSld>
  <p:clrMapOvr>
    <a:masterClrMapping/>
  </p:clrMapOvr>
  <mc:AlternateContent xmlns:mc="http://schemas.openxmlformats.org/markup-compatibility/2006" xmlns:p14="http://schemas.microsoft.com/office/powerpoint/2010/main">
    <mc:Choice Requires="p14">
      <p:transition spd="slow" p14:dur="1500" advClick="0" advTm="32000">
        <p:split orient="vert"/>
      </p:transition>
    </mc:Choice>
    <mc:Fallback xmlns="">
      <p:transition xmlns:p14="http://schemas.microsoft.com/office/powerpoint/2010/main" spd="slow" advClick="0" advTm="3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Will I be expected to report in at all Board meetings?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9</a:t>
            </a:fld>
            <a:endParaRPr lang="en-US"/>
          </a:p>
        </p:txBody>
      </p:sp>
      <p:pic>
        <p:nvPicPr>
          <p:cNvPr id="6" name="09 Report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28038" y="4956300"/>
            <a:ext cx="812800" cy="812800"/>
          </a:xfrm>
          <a:prstGeom prst="rect">
            <a:avLst/>
          </a:prstGeom>
        </p:spPr>
      </p:pic>
    </p:spTree>
    <p:extLst>
      <p:ext uri="{BB962C8B-B14F-4D97-AF65-F5344CB8AC3E}">
        <p14:creationId xmlns:p14="http://schemas.microsoft.com/office/powerpoint/2010/main" val="3851315189"/>
      </p:ext>
    </p:extLst>
  </p:cSld>
  <p:clrMapOvr>
    <a:masterClrMapping/>
  </p:clrMapOvr>
  <mc:AlternateContent xmlns:mc="http://schemas.openxmlformats.org/markup-compatibility/2006" xmlns:p14="http://schemas.microsoft.com/office/powerpoint/2010/main">
    <mc:Choice Requires="p14">
      <p:transition spd="slow" p14:dur="1500" advClick="0" advTm="31300">
        <p:split orient="vert"/>
      </p:transition>
    </mc:Choice>
    <mc:Fallback xmlns="">
      <p:transition xmlns:p14="http://schemas.microsoft.com/office/powerpoint/2010/main" spd="slow" advClick="0" advTm="313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8949</TotalTime>
  <Words>1011</Words>
  <Application>Microsoft Office PowerPoint</Application>
  <PresentationFormat>Widescreen</PresentationFormat>
  <Paragraphs>63</Paragraphs>
  <Slides>11</Slides>
  <Notes>11</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SimSun</vt:lpstr>
      <vt:lpstr>Arial</vt:lpstr>
      <vt:lpstr>Calibri</vt:lpstr>
      <vt:lpstr>Century Gothic</vt:lpstr>
      <vt:lpstr>Times New Roman</vt:lpstr>
      <vt:lpstr>Wingdings 3</vt:lpstr>
      <vt:lpstr>Ion Boardroom</vt:lpstr>
      <vt:lpstr>Clarifying Roles of Leaders - Board Liaisons</vt:lpstr>
      <vt:lpstr>Introduction</vt:lpstr>
      <vt:lpstr>What does a board liaison actually do?</vt:lpstr>
      <vt:lpstr>As a “conduit of communication” what will I be communicating?</vt:lpstr>
      <vt:lpstr>Is there anything I need to read to help me prepare for this role?</vt:lpstr>
      <vt:lpstr>What if the committee chair is not very experienced, or if we get a new chair?</vt:lpstr>
      <vt:lpstr>What if the Board has concerns about the job the committee is doing? </vt:lpstr>
      <vt:lpstr>What if I can’t make it to all of the committee meetings?</vt:lpstr>
      <vt:lpstr>Will I be expected to report in at all Board meetings?</vt:lpstr>
      <vt:lpstr>Can I vote when something is voted on by the committee?</vt:lpstr>
      <vt:lpstr>Thank you and good luck!!!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Darlene Susa-Anderson</dc:creator>
  <cp:lastModifiedBy>Lori Chaplin</cp:lastModifiedBy>
  <cp:revision>29</cp:revision>
  <dcterms:created xsi:type="dcterms:W3CDTF">2014-01-09T21:42:12Z</dcterms:created>
  <dcterms:modified xsi:type="dcterms:W3CDTF">2014-04-01T18:58:41Z</dcterms:modified>
</cp:coreProperties>
</file>